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4" r:id="rId5"/>
    <p:sldId id="267" r:id="rId6"/>
    <p:sldId id="269" r:id="rId7"/>
    <p:sldId id="258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ECC72A4-F8D0-46C4-9A62-5D550A2AF2D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8077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Outcome: Causes/Effects of the Middle Ages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49961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Middle Ages</a:t>
            </a:r>
            <a:endParaRPr lang="en-US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595562" cy="291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838575" cy="248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6"/>
            </a:pPr>
            <a:r>
              <a:rPr lang="en-US" sz="2400" dirty="0" smtClean="0"/>
              <a:t>New languages </a:t>
            </a:r>
            <a:r>
              <a:rPr lang="en-US" sz="2400" b="1" u="sng" dirty="0" smtClean="0">
                <a:solidFill>
                  <a:srgbClr val="FF0000"/>
                </a:solidFill>
              </a:rPr>
              <a:t>replace Latin</a:t>
            </a:r>
          </a:p>
          <a:p>
            <a:pPr marL="971550" lvl="1" indent="-514350">
              <a:buFont typeface="+mj-lt"/>
              <a:buAutoNum type="alphaLcPeriod" startAt="6"/>
            </a:pPr>
            <a:r>
              <a:rPr lang="en-US" sz="1900" dirty="0" smtClean="0"/>
              <a:t>Early signs of modern European </a:t>
            </a:r>
            <a:r>
              <a:rPr lang="en-US" sz="1900" dirty="0" smtClean="0">
                <a:solidFill>
                  <a:srgbClr val="000000"/>
                </a:solidFill>
              </a:rPr>
              <a:t>countries</a:t>
            </a:r>
            <a:r>
              <a:rPr lang="en-US" sz="1900" dirty="0" smtClean="0"/>
              <a:t> start to appear (</a:t>
            </a:r>
            <a:r>
              <a:rPr lang="en-US" sz="1900" b="1" u="sng" dirty="0" smtClean="0">
                <a:solidFill>
                  <a:srgbClr val="FF0000"/>
                </a:solidFill>
              </a:rPr>
              <a:t>England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FF0000"/>
                </a:solidFill>
              </a:rPr>
              <a:t>France</a:t>
            </a:r>
            <a:r>
              <a:rPr lang="en-US" sz="19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667125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0861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our American government disappeared today, how would our lives be different tomorrow?  Next month?  Next year?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The Middle Ages: What is it?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1900" dirty="0" smtClean="0"/>
              <a:t>Time period that existed between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Empire</a:t>
            </a:r>
            <a:r>
              <a:rPr lang="en-US" sz="1900" dirty="0" smtClean="0"/>
              <a:t>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Renaissance</a:t>
            </a:r>
            <a:r>
              <a:rPr lang="en-US" sz="19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Lasts roughly </a:t>
            </a:r>
            <a:r>
              <a:rPr lang="en-US" sz="2400" b="1" u="sng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/>
              <a:t> years, 500-1500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Other names: </a:t>
            </a:r>
            <a:r>
              <a:rPr lang="en-US" sz="2400" b="1" u="sng" dirty="0" smtClean="0">
                <a:solidFill>
                  <a:srgbClr val="FF0000"/>
                </a:solidFill>
              </a:rPr>
              <a:t>The Dark Ages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medieval</a:t>
            </a:r>
            <a:r>
              <a:rPr lang="en-US" sz="2400" dirty="0" smtClean="0"/>
              <a:t> period.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Often seen as a very </a:t>
            </a:r>
            <a:r>
              <a:rPr lang="en-US" sz="2400" b="1" u="sng" dirty="0" smtClean="0">
                <a:solidFill>
                  <a:srgbClr val="FF0000"/>
                </a:solidFill>
              </a:rPr>
              <a:t>bleak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dangerous</a:t>
            </a:r>
            <a:r>
              <a:rPr lang="en-US" sz="2400" dirty="0" smtClean="0"/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286000" cy="15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115" y="2667000"/>
            <a:ext cx="611488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296400" cy="4648201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Causes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Fall of </a:t>
            </a:r>
            <a:r>
              <a:rPr lang="en-US" b="1" u="sng" dirty="0" smtClean="0">
                <a:solidFill>
                  <a:srgbClr val="FF0000"/>
                </a:solidFill>
              </a:rPr>
              <a:t>Rome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caused by invading </a:t>
            </a:r>
            <a:r>
              <a:rPr lang="en-US" b="1" u="sng" dirty="0" smtClean="0">
                <a:solidFill>
                  <a:srgbClr val="FF0000"/>
                </a:solidFill>
              </a:rPr>
              <a:t>Germanic tribes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800600" cy="294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753600" cy="495300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Invasions led to: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Disruption of </a:t>
            </a:r>
            <a:r>
              <a:rPr lang="en-US" sz="2200" b="1" u="sng" dirty="0" smtClean="0">
                <a:solidFill>
                  <a:srgbClr val="FF0000"/>
                </a:solidFill>
              </a:rPr>
              <a:t>Trade</a:t>
            </a:r>
            <a:r>
              <a:rPr lang="en-US" sz="2200" dirty="0" smtClean="0"/>
              <a:t>: Merchant trade collapsed and Europe’s economic centers were destroyed.  Money also became scarce.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Downfall of </a:t>
            </a:r>
            <a:r>
              <a:rPr lang="en-US" sz="2200" b="1" u="sng" dirty="0" smtClean="0">
                <a:solidFill>
                  <a:srgbClr val="FF0000"/>
                </a:solidFill>
              </a:rPr>
              <a:t>cities</a:t>
            </a:r>
            <a:r>
              <a:rPr lang="en-US" sz="2200" dirty="0" smtClean="0"/>
              <a:t>: Cities were abandoned as centers of administration.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3567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775191"/>
            <a:ext cx="9753600" cy="4625609"/>
          </a:xfrm>
        </p:spPr>
        <p:txBody>
          <a:bodyPr>
            <a:normAutofit/>
          </a:bodyPr>
          <a:lstStyle/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dirty="0" smtClean="0"/>
              <a:t>: Roman cities left without strong leadership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Decline of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: Germanic invaders could not read or write.  Learning became less important as people moved to rural areas.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Loss of a </a:t>
            </a:r>
            <a:r>
              <a:rPr lang="en-US" b="1" u="sng" dirty="0" smtClean="0">
                <a:solidFill>
                  <a:srgbClr val="FF0000"/>
                </a:solidFill>
              </a:rPr>
              <a:t>common language</a:t>
            </a:r>
            <a:r>
              <a:rPr lang="en-US" dirty="0" smtClean="0"/>
              <a:t>: </a:t>
            </a:r>
            <a:r>
              <a:rPr lang="en-US" sz="2300" dirty="0" smtClean="0"/>
              <a:t>Latin changed as Germanic people mixed with Roman population.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sz="2200" dirty="0" smtClean="0"/>
              <a:t>Loss of </a:t>
            </a:r>
            <a:r>
              <a:rPr lang="en-US" sz="2200" b="1" u="sng" dirty="0" smtClean="0">
                <a:solidFill>
                  <a:srgbClr val="FF0000"/>
                </a:solidFill>
              </a:rPr>
              <a:t>established government</a:t>
            </a:r>
            <a:r>
              <a:rPr lang="en-US" sz="2200" dirty="0" smtClean="0"/>
              <a:t>: Germanic tribes did not have </a:t>
            </a:r>
            <a:r>
              <a:rPr lang="en-US" sz="2200" b="1" u="sng" dirty="0" smtClean="0">
                <a:solidFill>
                  <a:srgbClr val="FF0000"/>
                </a:solidFill>
              </a:rPr>
              <a:t>written</a:t>
            </a:r>
            <a:r>
              <a:rPr lang="en-US" sz="2200" dirty="0" smtClean="0"/>
              <a:t> laws nor an </a:t>
            </a:r>
            <a:r>
              <a:rPr lang="en-US" sz="2200" b="1" u="sng" dirty="0" smtClean="0">
                <a:solidFill>
                  <a:srgbClr val="FF0000"/>
                </a:solidFill>
              </a:rPr>
              <a:t>orderly government</a:t>
            </a:r>
            <a:r>
              <a:rPr lang="en-US" sz="2200" dirty="0" smtClean="0"/>
              <a:t> for ruling purposes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sz="2700" b="1" dirty="0" smtClean="0"/>
              <a:t>How did the Middle Ages Change Europe (Effects)?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 smtClean="0"/>
              <a:t>New </a:t>
            </a:r>
            <a:r>
              <a:rPr lang="en-US" sz="2600" b="1" u="sng" dirty="0" smtClean="0">
                <a:solidFill>
                  <a:srgbClr val="FF0000"/>
                </a:solidFill>
              </a:rPr>
              <a:t>Germanic</a:t>
            </a:r>
            <a:r>
              <a:rPr lang="en-US" sz="2600" dirty="0" smtClean="0"/>
              <a:t> Kingdoms Emerge (Holy Roman Empire)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u="sng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FF0000"/>
                </a:solidFill>
              </a:rPr>
              <a:t>feudal system</a:t>
            </a:r>
            <a:r>
              <a:rPr lang="en-US" dirty="0" smtClean="0"/>
              <a:t> in Europe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076575" cy="293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343400" cy="293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power of the </a:t>
            </a:r>
            <a:r>
              <a:rPr lang="en-US" sz="2500" b="1" u="sng" dirty="0" smtClean="0">
                <a:solidFill>
                  <a:srgbClr val="FF0000"/>
                </a:solidFill>
              </a:rPr>
              <a:t>Christian</a:t>
            </a:r>
            <a:r>
              <a:rPr lang="en-US" sz="2500" dirty="0" smtClean="0"/>
              <a:t> (Catholic) </a:t>
            </a:r>
            <a:r>
              <a:rPr lang="en-US" sz="2500" b="1" u="sng" dirty="0" smtClean="0">
                <a:solidFill>
                  <a:srgbClr val="FF0000"/>
                </a:solidFill>
              </a:rPr>
              <a:t>Church</a:t>
            </a:r>
            <a:r>
              <a:rPr lang="en-US" sz="2500" dirty="0" smtClean="0"/>
              <a:t>  </a:t>
            </a:r>
            <a:r>
              <a:rPr lang="en-US" sz="2500" b="1" u="sng" dirty="0" smtClean="0">
                <a:solidFill>
                  <a:srgbClr val="FF0000"/>
                </a:solidFill>
              </a:rPr>
              <a:t>grows</a:t>
            </a:r>
            <a:r>
              <a:rPr lang="en-US" sz="2500" dirty="0" smtClean="0"/>
              <a:t>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</a:t>
            </a:r>
            <a:r>
              <a:rPr lang="en-US" sz="2500" b="1" u="sng" dirty="0" smtClean="0">
                <a:solidFill>
                  <a:srgbClr val="FF0000"/>
                </a:solidFill>
              </a:rPr>
              <a:t>power of the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pope</a:t>
            </a:r>
            <a:r>
              <a:rPr lang="en-US" sz="2500" dirty="0" err="1" smtClean="0"/>
              <a:t>(s</a:t>
            </a:r>
            <a:r>
              <a:rPr lang="en-US" sz="2500" dirty="0" smtClean="0"/>
              <a:t>) grows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(safer?)</a:t>
            </a:r>
            <a:endParaRPr lang="en-US" sz="2400" b="1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No major emphasis on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312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Wingdings</vt:lpstr>
      <vt:lpstr>Wingdings 2</vt:lpstr>
      <vt:lpstr>Wingdings 3</vt:lpstr>
      <vt:lpstr>Module</vt:lpstr>
      <vt:lpstr>Outcome: Causes/Effects of the Middle Ages</vt:lpstr>
      <vt:lpstr>Discussion Question</vt:lpstr>
      <vt:lpstr>Causes/Effects of the Middle Ages</vt:lpstr>
      <vt:lpstr>Fall of Rome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Causes/Effects of the Middle Ages</dc:title>
  <dc:creator>karl.sagan</dc:creator>
  <cp:lastModifiedBy>McCubbin, James -D91</cp:lastModifiedBy>
  <cp:revision>11</cp:revision>
  <dcterms:created xsi:type="dcterms:W3CDTF">2014-08-14T15:05:56Z</dcterms:created>
  <dcterms:modified xsi:type="dcterms:W3CDTF">2015-01-09T16:24:14Z</dcterms:modified>
</cp:coreProperties>
</file>