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4" r:id="rId4"/>
    <p:sldId id="279" r:id="rId5"/>
    <p:sldId id="275" r:id="rId6"/>
    <p:sldId id="265" r:id="rId7"/>
    <p:sldId id="264" r:id="rId8"/>
    <p:sldId id="272" r:id="rId9"/>
    <p:sldId id="278" r:id="rId10"/>
    <p:sldId id="276" r:id="rId11"/>
    <p:sldId id="282" r:id="rId12"/>
    <p:sldId id="277" r:id="rId13"/>
    <p:sldId id="263" r:id="rId14"/>
    <p:sldId id="262" r:id="rId15"/>
    <p:sldId id="261" r:id="rId16"/>
    <p:sldId id="267" r:id="rId17"/>
    <p:sldId id="268" r:id="rId18"/>
    <p:sldId id="260" r:id="rId19"/>
    <p:sldId id="259" r:id="rId20"/>
    <p:sldId id="258" r:id="rId21"/>
    <p:sldId id="273" r:id="rId22"/>
    <p:sldId id="269" r:id="rId23"/>
    <p:sldId id="280" r:id="rId24"/>
    <p:sldId id="281" r:id="rId25"/>
    <p:sldId id="283" r:id="rId26"/>
    <p:sldId id="26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CC878493-19EF-2E4E-9BFA-2BED2B12CF99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51ACE7C2-7A97-D940-8A1F-E8AACB55E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934200" cy="1914144"/>
          </a:xfrm>
        </p:spPr>
        <p:txBody>
          <a:bodyPr/>
          <a:lstStyle/>
          <a:p>
            <a:r>
              <a:rPr lang="en-US" dirty="0" smtClean="0"/>
              <a:t>Ancient Rome </a:t>
            </a:r>
            <a:br>
              <a:rPr lang="en-US" dirty="0" smtClean="0"/>
            </a:br>
            <a:r>
              <a:rPr lang="en-US" dirty="0" smtClean="0"/>
              <a:t>&amp; The Origin of Christianity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934200" cy="1174088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Outcome: The Fall of the Roman Empire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2065" y="865142"/>
            <a:ext cx="3669802" cy="2259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80" y="503238"/>
            <a:ext cx="8408736" cy="868362"/>
          </a:xfrm>
        </p:spPr>
        <p:txBody>
          <a:bodyPr/>
          <a:lstStyle/>
          <a:p>
            <a:r>
              <a:rPr lang="en-US" b="1" dirty="0" smtClean="0"/>
              <a:t>Examples of </a:t>
            </a:r>
            <a:r>
              <a:rPr lang="en-US" b="1" dirty="0" smtClean="0">
                <a:solidFill>
                  <a:srgbClr val="FF0000"/>
                </a:solidFill>
              </a:rPr>
              <a:t>BAD EMPERORS</a:t>
            </a:r>
            <a:r>
              <a:rPr lang="en-US" b="1" dirty="0" smtClean="0"/>
              <a:t>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80" y="1371600"/>
            <a:ext cx="4097222" cy="5238128"/>
          </a:xfrm>
        </p:spPr>
        <p:txBody>
          <a:bodyPr>
            <a:normAutofit fontScale="85000" lnSpcReduction="20000"/>
          </a:bodyPr>
          <a:lstStyle/>
          <a:p>
            <a:r>
              <a:rPr lang="en-US" sz="3100" b="1" u="sng" dirty="0" smtClean="0"/>
              <a:t>Commodus</a:t>
            </a:r>
          </a:p>
          <a:p>
            <a:r>
              <a:rPr lang="en-US" dirty="0" smtClean="0"/>
              <a:t>Ruled from 180-192 AD; empire begins to erode, ends </a:t>
            </a:r>
            <a:r>
              <a:rPr lang="en-US" dirty="0" err="1" smtClean="0"/>
              <a:t>Pax</a:t>
            </a:r>
            <a:r>
              <a:rPr lang="en-US" dirty="0" smtClean="0"/>
              <a:t> </a:t>
            </a:r>
            <a:r>
              <a:rPr lang="en-US" dirty="0" err="1" smtClean="0"/>
              <a:t>Romana</a:t>
            </a:r>
            <a:r>
              <a:rPr lang="en-US" dirty="0" smtClean="0"/>
              <a:t> </a:t>
            </a:r>
          </a:p>
          <a:p>
            <a:r>
              <a:rPr lang="en-US" dirty="0" smtClean="0"/>
              <a:t>Wasn’t very bright</a:t>
            </a:r>
          </a:p>
          <a:p>
            <a:r>
              <a:rPr lang="en-US" dirty="0" smtClean="0"/>
              <a:t>Ran a “hands-off” government</a:t>
            </a:r>
          </a:p>
          <a:p>
            <a:r>
              <a:rPr lang="en-US" dirty="0" smtClean="0"/>
              <a:t>Not a military leader</a:t>
            </a:r>
          </a:p>
          <a:p>
            <a:r>
              <a:rPr lang="en-US" dirty="0" smtClean="0"/>
              <a:t>Was vain, thought of himself like Hercules &amp; fought in the </a:t>
            </a:r>
            <a:r>
              <a:rPr lang="en-US" dirty="0" err="1" smtClean="0"/>
              <a:t>Colosseum</a:t>
            </a:r>
            <a:r>
              <a:rPr lang="en-US" dirty="0" smtClean="0"/>
              <a:t>; renamed Rome </a:t>
            </a:r>
            <a:r>
              <a:rPr lang="en-US" dirty="0" err="1" smtClean="0"/>
              <a:t>colonia</a:t>
            </a:r>
            <a:r>
              <a:rPr lang="en-US" dirty="0" smtClean="0"/>
              <a:t> </a:t>
            </a:r>
            <a:r>
              <a:rPr lang="en-US" dirty="0" err="1" smtClean="0"/>
              <a:t>Commodiana</a:t>
            </a:r>
            <a:endParaRPr lang="en-US" dirty="0" smtClean="0"/>
          </a:p>
          <a:p>
            <a:r>
              <a:rPr lang="en-US" dirty="0" smtClean="0"/>
              <a:t>Was assassinated by eating poison beef and strangled when it was feared he might recover from the poison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063" y="1371600"/>
            <a:ext cx="3431328" cy="531365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Commodus in Gladiator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5138"/>
            <a:ext cx="9154294" cy="39505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80" y="503238"/>
            <a:ext cx="8408736" cy="868362"/>
          </a:xfrm>
        </p:spPr>
        <p:txBody>
          <a:bodyPr/>
          <a:lstStyle/>
          <a:p>
            <a:r>
              <a:rPr lang="en-US" b="1" dirty="0" smtClean="0"/>
              <a:t>Examples of </a:t>
            </a:r>
            <a:r>
              <a:rPr lang="en-US" b="1" dirty="0" smtClean="0">
                <a:solidFill>
                  <a:srgbClr val="FF0000"/>
                </a:solidFill>
              </a:rPr>
              <a:t>BAD EMPERORS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80" y="1371600"/>
            <a:ext cx="4097222" cy="5238128"/>
          </a:xfrm>
        </p:spPr>
        <p:txBody>
          <a:bodyPr>
            <a:normAutofit lnSpcReduction="10000"/>
          </a:bodyPr>
          <a:lstStyle/>
          <a:p>
            <a:r>
              <a:rPr lang="en-US" sz="3100" b="1" u="sng" dirty="0" err="1" smtClean="0"/>
              <a:t>Elagabulus</a:t>
            </a:r>
            <a:endParaRPr lang="en-US" sz="3100" b="1" u="sng" dirty="0" smtClean="0"/>
          </a:p>
          <a:p>
            <a:r>
              <a:rPr lang="en-US" dirty="0" smtClean="0"/>
              <a:t>Ruled from 218-222 AD</a:t>
            </a:r>
          </a:p>
          <a:p>
            <a:r>
              <a:rPr lang="en-US" dirty="0" smtClean="0"/>
              <a:t>Wanted to make the sun-god </a:t>
            </a:r>
            <a:r>
              <a:rPr lang="en-US" dirty="0" err="1" smtClean="0"/>
              <a:t>Elagabal</a:t>
            </a:r>
            <a:r>
              <a:rPr lang="en-US" dirty="0" smtClean="0"/>
              <a:t> the main deity in the Pantheon</a:t>
            </a:r>
          </a:p>
          <a:p>
            <a:r>
              <a:rPr lang="en-US" dirty="0" smtClean="0"/>
              <a:t>Acted as if he were a god</a:t>
            </a:r>
          </a:p>
          <a:p>
            <a:r>
              <a:rPr lang="en-US" dirty="0" smtClean="0"/>
              <a:t>Built a new temple for </a:t>
            </a:r>
            <a:r>
              <a:rPr lang="en-US" dirty="0" err="1" smtClean="0"/>
              <a:t>Elagabal</a:t>
            </a:r>
            <a:r>
              <a:rPr lang="en-US" dirty="0" smtClean="0"/>
              <a:t>; actions appalled the Roman subjects</a:t>
            </a:r>
          </a:p>
          <a:p>
            <a:r>
              <a:rPr lang="en-US" dirty="0" smtClean="0"/>
              <a:t>Was murdered by praetorian guards in 222 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935" y="2325542"/>
            <a:ext cx="3999050" cy="265743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The Fall of the Roman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9684" y="1186650"/>
            <a:ext cx="9333684" cy="5358464"/>
          </a:xfrm>
        </p:spPr>
        <p:txBody>
          <a:bodyPr/>
          <a:lstStyle/>
          <a:p>
            <a:pPr lvl="1">
              <a:buFont typeface="+mj-lt"/>
              <a:buAutoNum type="alphaLcPeriod" startAt="3"/>
            </a:pPr>
            <a:r>
              <a:rPr lang="en-US" sz="2400" b="1" dirty="0" smtClean="0"/>
              <a:t> </a:t>
            </a:r>
            <a:r>
              <a:rPr lang="en-US" sz="2400" b="1" u="sng" dirty="0" smtClean="0">
                <a:solidFill>
                  <a:srgbClr val="3366FF"/>
                </a:solidFill>
              </a:rPr>
              <a:t>Social</a:t>
            </a:r>
            <a:endParaRPr lang="en-US" sz="2400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People were slowly losing their </a:t>
            </a:r>
            <a:r>
              <a:rPr lang="en-US" sz="2400" b="1" u="sng" dirty="0" smtClean="0">
                <a:solidFill>
                  <a:srgbClr val="3366FF"/>
                </a:solidFill>
              </a:rPr>
              <a:t>confidence</a:t>
            </a:r>
            <a:r>
              <a:rPr lang="en-US" sz="2400" dirty="0" smtClean="0"/>
              <a:t> in the Empire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Gap between </a:t>
            </a:r>
            <a:r>
              <a:rPr lang="en-US" sz="2400" b="1" u="sng" dirty="0" smtClean="0">
                <a:solidFill>
                  <a:srgbClr val="3366FF"/>
                </a:solidFill>
              </a:rPr>
              <a:t>rich</a:t>
            </a:r>
            <a:r>
              <a:rPr lang="en-US" sz="2400" dirty="0" smtClean="0"/>
              <a:t> and </a:t>
            </a:r>
            <a:r>
              <a:rPr lang="en-US" sz="2400" b="1" u="sng" dirty="0" smtClean="0">
                <a:solidFill>
                  <a:srgbClr val="3366FF"/>
                </a:solidFill>
              </a:rPr>
              <a:t>poor</a:t>
            </a:r>
            <a:r>
              <a:rPr lang="en-US" sz="2400" dirty="0" smtClean="0"/>
              <a:t> was still very wide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Decline in interest in </a:t>
            </a:r>
            <a:r>
              <a:rPr lang="en-US" sz="2400" b="1" u="sng" dirty="0" smtClean="0">
                <a:solidFill>
                  <a:srgbClr val="3366FF"/>
                </a:solidFill>
              </a:rPr>
              <a:t>public affairs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902" y="3151627"/>
            <a:ext cx="5114120" cy="3579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The Fall of the Roman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4425" y="1186650"/>
            <a:ext cx="9358425" cy="5358464"/>
          </a:xfrm>
        </p:spPr>
        <p:txBody>
          <a:bodyPr/>
          <a:lstStyle/>
          <a:p>
            <a:pPr lvl="1">
              <a:buFont typeface="+mj-lt"/>
              <a:buAutoNum type="alphaLcPeriod" startAt="4"/>
            </a:pPr>
            <a:r>
              <a:rPr lang="en-US" sz="2400" b="1" dirty="0" smtClean="0"/>
              <a:t> </a:t>
            </a:r>
            <a:r>
              <a:rPr lang="en-US" sz="2400" b="1" u="sng" dirty="0" smtClean="0">
                <a:solidFill>
                  <a:srgbClr val="3366FF"/>
                </a:solidFill>
              </a:rPr>
              <a:t>Military</a:t>
            </a:r>
            <a:endParaRPr lang="en-US" sz="2400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Low funds for </a:t>
            </a:r>
            <a:r>
              <a:rPr lang="en-US" sz="2400" b="1" u="sng" dirty="0" smtClean="0">
                <a:solidFill>
                  <a:srgbClr val="3366FF"/>
                </a:solidFill>
              </a:rPr>
              <a:t>defense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b="1" dirty="0" smtClean="0"/>
              <a:t> </a:t>
            </a:r>
            <a:r>
              <a:rPr lang="en-US" sz="2400" b="1" u="sng" dirty="0" smtClean="0">
                <a:solidFill>
                  <a:srgbClr val="3366FF"/>
                </a:solidFill>
              </a:rPr>
              <a:t>Mercenaries</a:t>
            </a:r>
            <a:r>
              <a:rPr lang="en-US" sz="2400" dirty="0" smtClean="0"/>
              <a:t> (foreign soldiers) hired who accepted lower pay 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Soldiers were less </a:t>
            </a:r>
            <a:r>
              <a:rPr lang="en-US" sz="2400" b="1" u="sng" dirty="0" smtClean="0">
                <a:solidFill>
                  <a:srgbClr val="3366FF"/>
                </a:solidFill>
              </a:rPr>
              <a:t>disciplined</a:t>
            </a:r>
            <a:r>
              <a:rPr lang="en-US" sz="2400" dirty="0" smtClean="0"/>
              <a:t> and loyal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5367" y="3264842"/>
            <a:ext cx="3266930" cy="3126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/>
          <p:nvPr/>
        </p:nvPicPr>
        <p:blipFill>
          <a:blip r:embed="rId3">
            <a:lum bright="-5000"/>
          </a:blip>
          <a:srcRect/>
          <a:stretch>
            <a:fillRect/>
          </a:stretch>
        </p:blipFill>
        <p:spPr bwMode="auto">
          <a:xfrm>
            <a:off x="1450463" y="3817357"/>
            <a:ext cx="2549393" cy="2037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The Fall of the Roman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6650"/>
            <a:ext cx="9144000" cy="5358464"/>
          </a:xfrm>
        </p:spPr>
        <p:txBody>
          <a:bodyPr/>
          <a:lstStyle/>
          <a:p>
            <a:pPr lvl="0">
              <a:buFont typeface="+mj-lt"/>
              <a:buAutoNum type="arabicPeriod" startAt="3"/>
            </a:pPr>
            <a:r>
              <a:rPr lang="en-US" sz="2600" b="1" dirty="0" smtClean="0"/>
              <a:t>Reform Attempted</a:t>
            </a:r>
            <a:endParaRPr lang="en-US" sz="2600" dirty="0" smtClean="0"/>
          </a:p>
          <a:p>
            <a:pPr lvl="1">
              <a:buFont typeface="+mj-lt"/>
              <a:buAutoNum type="alphaLcPeriod"/>
            </a:pP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3366FF"/>
                </a:solidFill>
              </a:rPr>
              <a:t>Emperor Diocletian 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200" dirty="0" smtClean="0"/>
              <a:t>Becomes emperor in 284 AD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200" dirty="0" smtClean="0"/>
              <a:t>Ruled with iron fist and limited personal </a:t>
            </a:r>
            <a:r>
              <a:rPr lang="en-US" sz="2200" b="1" u="sng" dirty="0" smtClean="0">
                <a:solidFill>
                  <a:srgbClr val="3366FF"/>
                </a:solidFill>
              </a:rPr>
              <a:t>freedoms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200" dirty="0" smtClean="0"/>
              <a:t>Doubled size of </a:t>
            </a:r>
            <a:r>
              <a:rPr lang="en-US" sz="2200" b="1" u="sng" dirty="0" smtClean="0">
                <a:solidFill>
                  <a:srgbClr val="3366FF"/>
                </a:solidFill>
              </a:rPr>
              <a:t>army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200" dirty="0" smtClean="0"/>
              <a:t>Sought to control </a:t>
            </a:r>
            <a:r>
              <a:rPr lang="en-US" sz="2200" b="1" u="sng" dirty="0" smtClean="0">
                <a:solidFill>
                  <a:srgbClr val="3366FF"/>
                </a:solidFill>
              </a:rPr>
              <a:t>inflation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200" dirty="0" smtClean="0"/>
              <a:t>Divided empire in two: Greek Speaking </a:t>
            </a:r>
            <a:r>
              <a:rPr lang="en-US" sz="2200" b="1" u="sng" dirty="0" smtClean="0">
                <a:solidFill>
                  <a:srgbClr val="3366FF"/>
                </a:solidFill>
              </a:rPr>
              <a:t>East</a:t>
            </a:r>
            <a:r>
              <a:rPr lang="en-US" sz="2200" dirty="0" smtClean="0"/>
              <a:t> &amp; Latin Speaking </a:t>
            </a:r>
            <a:r>
              <a:rPr lang="en-US" sz="2100" b="1" u="sng" dirty="0" smtClean="0">
                <a:solidFill>
                  <a:srgbClr val="3366FF"/>
                </a:solidFill>
              </a:rPr>
              <a:t>West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586" y="4228729"/>
            <a:ext cx="2109389" cy="2316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408" y="937419"/>
            <a:ext cx="1602834" cy="2127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55642"/>
            <a:ext cx="7313613" cy="651474"/>
          </a:xfrm>
        </p:spPr>
        <p:txBody>
          <a:bodyPr/>
          <a:lstStyle/>
          <a:p>
            <a:r>
              <a:rPr lang="en-US" dirty="0" smtClean="0"/>
              <a:t>Split of the Empire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lum bright="-8000"/>
          </a:blip>
          <a:srcRect/>
          <a:stretch>
            <a:fillRect/>
          </a:stretch>
        </p:blipFill>
        <p:spPr bwMode="auto">
          <a:xfrm>
            <a:off x="759312" y="1182541"/>
            <a:ext cx="7743474" cy="525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4409"/>
            <a:ext cx="7313613" cy="725693"/>
          </a:xfrm>
        </p:spPr>
        <p:txBody>
          <a:bodyPr/>
          <a:lstStyle/>
          <a:p>
            <a:r>
              <a:rPr lang="en-US" dirty="0" smtClean="0"/>
              <a:t>Emperor Constantine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6354" y="2793064"/>
            <a:ext cx="5023530" cy="3416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75" y="1096786"/>
            <a:ext cx="3270930" cy="3074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The Fall of the Roman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3908" y="937419"/>
            <a:ext cx="9407908" cy="5607695"/>
          </a:xfrm>
        </p:spPr>
        <p:txBody>
          <a:bodyPr/>
          <a:lstStyle/>
          <a:p>
            <a:pPr lvl="1">
              <a:buFont typeface="+mj-lt"/>
              <a:buAutoNum type="alphaLcPeriod" startAt="2"/>
            </a:pPr>
            <a:r>
              <a:rPr lang="en-US" sz="2400" b="1" dirty="0" smtClean="0"/>
              <a:t> </a:t>
            </a:r>
            <a:r>
              <a:rPr lang="en-US" sz="2400" b="1" u="sng" dirty="0" smtClean="0">
                <a:solidFill>
                  <a:srgbClr val="3366FF"/>
                </a:solidFill>
              </a:rPr>
              <a:t>Emperor Constantine</a:t>
            </a:r>
            <a:r>
              <a:rPr lang="en-US" sz="2400" b="1" dirty="0" smtClean="0">
                <a:solidFill>
                  <a:srgbClr val="3366FF"/>
                </a:solidFill>
              </a:rPr>
              <a:t> </a:t>
            </a:r>
            <a:endParaRPr lang="en-US" sz="1800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sz="2100" b="1" dirty="0" smtClean="0"/>
              <a:t> </a:t>
            </a:r>
            <a:r>
              <a:rPr lang="en-US" sz="2100" b="1" u="sng" dirty="0" smtClean="0">
                <a:solidFill>
                  <a:srgbClr val="3366FF"/>
                </a:solidFill>
              </a:rPr>
              <a:t>Embraced Christianity</a:t>
            </a:r>
            <a:r>
              <a:rPr lang="en-US" sz="2100" dirty="0" smtClean="0"/>
              <a:t> due to vision he had at the battle of </a:t>
            </a:r>
            <a:r>
              <a:rPr lang="en-US" sz="2100" dirty="0" err="1" smtClean="0"/>
              <a:t>Milvian</a:t>
            </a:r>
            <a:r>
              <a:rPr lang="en-US" sz="2100" dirty="0" smtClean="0"/>
              <a:t> Bridge; victory at </a:t>
            </a:r>
            <a:r>
              <a:rPr lang="en-US" sz="2100" dirty="0" err="1" smtClean="0"/>
              <a:t>Milvian</a:t>
            </a:r>
            <a:r>
              <a:rPr lang="en-US" sz="2100" dirty="0" smtClean="0"/>
              <a:t> Bridge made him </a:t>
            </a:r>
            <a:r>
              <a:rPr lang="en-US" sz="2100" b="1" u="sng" dirty="0" smtClean="0">
                <a:solidFill>
                  <a:srgbClr val="3366FF"/>
                </a:solidFill>
              </a:rPr>
              <a:t>sole ruler</a:t>
            </a:r>
            <a:r>
              <a:rPr lang="en-US" sz="2100" dirty="0" smtClean="0"/>
              <a:t> of Rome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100" dirty="0" smtClean="0"/>
              <a:t> </a:t>
            </a:r>
            <a:r>
              <a:rPr lang="en-US" sz="2300" b="1" u="sng" dirty="0" smtClean="0">
                <a:solidFill>
                  <a:srgbClr val="3366FF"/>
                </a:solidFill>
              </a:rPr>
              <a:t>First Christian Roman emperor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Issued the </a:t>
            </a:r>
            <a:r>
              <a:rPr lang="en-US" sz="2300" b="1" u="sng" dirty="0" smtClean="0">
                <a:solidFill>
                  <a:srgbClr val="3366FF"/>
                </a:solidFill>
              </a:rPr>
              <a:t>Edict</a:t>
            </a:r>
            <a:r>
              <a:rPr lang="en-US" sz="2300" dirty="0" smtClean="0"/>
              <a:t> of </a:t>
            </a:r>
            <a:r>
              <a:rPr lang="en-US" sz="2300" b="1" u="sng" dirty="0" smtClean="0">
                <a:solidFill>
                  <a:srgbClr val="3366FF"/>
                </a:solidFill>
              </a:rPr>
              <a:t>Milan</a:t>
            </a:r>
            <a:r>
              <a:rPr lang="en-US" sz="2300" dirty="0" smtClean="0"/>
              <a:t> which allowed Christians to </a:t>
            </a:r>
            <a:r>
              <a:rPr lang="en-US" sz="2300" b="1" u="sng" dirty="0" smtClean="0">
                <a:solidFill>
                  <a:srgbClr val="3366FF"/>
                </a:solidFill>
              </a:rPr>
              <a:t>worship</a:t>
            </a:r>
            <a:r>
              <a:rPr lang="en-US" sz="2300" b="1" dirty="0" smtClean="0">
                <a:solidFill>
                  <a:srgbClr val="3366FF"/>
                </a:solidFill>
              </a:rPr>
              <a:t> </a:t>
            </a:r>
            <a:r>
              <a:rPr lang="en-US" sz="2300" b="1" u="sng" dirty="0" smtClean="0">
                <a:solidFill>
                  <a:srgbClr val="3366FF"/>
                </a:solidFill>
              </a:rPr>
              <a:t>freely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Moves capital of empire east to </a:t>
            </a:r>
            <a:r>
              <a:rPr lang="en-US" sz="2300" b="1" u="sng" dirty="0" smtClean="0">
                <a:solidFill>
                  <a:srgbClr val="3366FF"/>
                </a:solidFill>
              </a:rPr>
              <a:t>Byzantium</a:t>
            </a:r>
            <a:r>
              <a:rPr lang="en-US" sz="2300" dirty="0" smtClean="0"/>
              <a:t>; builds new city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New city is later renamed </a:t>
            </a:r>
            <a:r>
              <a:rPr lang="en-US" sz="2300" b="1" u="sng" dirty="0" smtClean="0">
                <a:solidFill>
                  <a:srgbClr val="3366FF"/>
                </a:solidFill>
              </a:rPr>
              <a:t>Constantinople</a:t>
            </a:r>
            <a:r>
              <a:rPr lang="en-US" sz="2300" dirty="0" smtClean="0"/>
              <a:t> (in modern day Turkey)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Eastern empire </a:t>
            </a:r>
            <a:r>
              <a:rPr lang="en-US" sz="2300" b="1" u="sng" dirty="0" smtClean="0">
                <a:solidFill>
                  <a:srgbClr val="3366FF"/>
                </a:solidFill>
              </a:rPr>
              <a:t>flourishes</a:t>
            </a:r>
            <a:r>
              <a:rPr lang="en-US" sz="2300" dirty="0" smtClean="0"/>
              <a:t> due to trade and wealth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1462" y="4664542"/>
            <a:ext cx="1544830" cy="1880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850" y="4664542"/>
            <a:ext cx="5039896" cy="1971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The Fall of the Roman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6650"/>
            <a:ext cx="9144000" cy="5358464"/>
          </a:xfrm>
        </p:spPr>
        <p:txBody>
          <a:bodyPr/>
          <a:lstStyle/>
          <a:p>
            <a:pPr lvl="0">
              <a:buFont typeface="+mj-lt"/>
              <a:buAutoNum type="arabicPeriod" startAt="4"/>
            </a:pPr>
            <a:r>
              <a:rPr lang="en-US" b="1" dirty="0" smtClean="0"/>
              <a:t>Western Empire Crumbles</a:t>
            </a:r>
            <a:endParaRPr lang="en-US" sz="1800" dirty="0" smtClean="0"/>
          </a:p>
          <a:p>
            <a:pPr lvl="1">
              <a:buFont typeface="+mj-lt"/>
              <a:buAutoNum type="alphaLcPeriod"/>
            </a:pPr>
            <a:r>
              <a:rPr lang="en-US" dirty="0" smtClean="0"/>
              <a:t>The </a:t>
            </a:r>
            <a:r>
              <a:rPr lang="en-US" b="1" u="sng" dirty="0" smtClean="0">
                <a:solidFill>
                  <a:srgbClr val="3366FF"/>
                </a:solidFill>
              </a:rPr>
              <a:t>decline</a:t>
            </a:r>
            <a:r>
              <a:rPr lang="en-US" dirty="0" smtClean="0"/>
              <a:t> of the Western Roman Empire took place over many years</a:t>
            </a:r>
          </a:p>
          <a:p>
            <a:pPr lvl="1">
              <a:buFont typeface="+mj-lt"/>
              <a:buAutoNum type="alphaLcPeriod"/>
            </a:pPr>
            <a:r>
              <a:rPr lang="en-US" sz="2400" dirty="0" smtClean="0"/>
              <a:t>Final collapse was due to: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Worsening </a:t>
            </a:r>
            <a:r>
              <a:rPr lang="en-US" sz="2400" b="1" u="sng" dirty="0" smtClean="0">
                <a:solidFill>
                  <a:srgbClr val="3366FF"/>
                </a:solidFill>
              </a:rPr>
              <a:t>internal</a:t>
            </a:r>
            <a:r>
              <a:rPr lang="en-US" sz="2400" dirty="0" smtClean="0"/>
              <a:t> problems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The separation of the Western Empire from </a:t>
            </a:r>
            <a:r>
              <a:rPr lang="en-US" sz="2400" u="sng" dirty="0" smtClean="0">
                <a:solidFill>
                  <a:srgbClr val="3366FF"/>
                </a:solidFill>
              </a:rPr>
              <a:t>wealthier East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Outside </a:t>
            </a:r>
            <a:r>
              <a:rPr lang="en-US" sz="2400" b="1" dirty="0" smtClean="0">
                <a:solidFill>
                  <a:srgbClr val="3366FF"/>
                </a:solidFill>
              </a:rPr>
              <a:t>invasions</a:t>
            </a:r>
            <a:endParaRPr lang="en-US" sz="2400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431" y="3496334"/>
            <a:ext cx="4177189" cy="2706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The Fall of the Roman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6650"/>
            <a:ext cx="9144000" cy="5358464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en-US" b="1" dirty="0" smtClean="0"/>
              <a:t>A Century of Crisis</a:t>
            </a:r>
            <a:endParaRPr lang="en-US" sz="1800" dirty="0" smtClean="0"/>
          </a:p>
          <a:p>
            <a:pPr lvl="1">
              <a:buFont typeface="+mj-lt"/>
              <a:buAutoNum type="alphaLcPeriod"/>
            </a:pPr>
            <a:r>
              <a:rPr lang="en-US" sz="2100" dirty="0" smtClean="0"/>
              <a:t> </a:t>
            </a:r>
            <a:r>
              <a:rPr lang="en-US" sz="2100" b="1" u="sng" dirty="0" err="1" smtClean="0">
                <a:solidFill>
                  <a:srgbClr val="3366FF"/>
                </a:solidFill>
              </a:rPr>
              <a:t>Pax</a:t>
            </a:r>
            <a:r>
              <a:rPr lang="en-US" sz="2100" b="1" u="sng" dirty="0" smtClean="0">
                <a:solidFill>
                  <a:srgbClr val="3366FF"/>
                </a:solidFill>
              </a:rPr>
              <a:t> </a:t>
            </a:r>
            <a:r>
              <a:rPr lang="en-US" sz="2100" b="1" u="sng" dirty="0" err="1" smtClean="0">
                <a:solidFill>
                  <a:srgbClr val="3366FF"/>
                </a:solidFill>
              </a:rPr>
              <a:t>Romana</a:t>
            </a:r>
            <a:r>
              <a:rPr lang="en-US" sz="2100" dirty="0" smtClean="0"/>
              <a:t> came to an end with Marcus Aurelius (AD 161-180)</a:t>
            </a:r>
          </a:p>
          <a:p>
            <a:pPr lvl="1">
              <a:buFont typeface="+mj-lt"/>
              <a:buAutoNum type="alphaLcPeriod"/>
            </a:pPr>
            <a:r>
              <a:rPr lang="en-US" sz="2100" dirty="0" smtClean="0"/>
              <a:t>The rulers that followed were unable to manage the large empire and its growing </a:t>
            </a:r>
            <a:r>
              <a:rPr lang="en-US" sz="2100" b="1" u="sng" dirty="0" smtClean="0">
                <a:solidFill>
                  <a:srgbClr val="3366FF"/>
                </a:solidFill>
              </a:rPr>
              <a:t>problems</a:t>
            </a:r>
            <a:r>
              <a:rPr lang="en-US" sz="2100" dirty="0" smtClean="0"/>
              <a:t>.</a:t>
            </a:r>
          </a:p>
          <a:p>
            <a:pPr lvl="1">
              <a:buFont typeface="+mj-lt"/>
              <a:buAutoNum type="alphaLcPeriod"/>
            </a:pPr>
            <a:r>
              <a:rPr lang="en-US" sz="2100" b="1" dirty="0" smtClean="0"/>
              <a:t>Result: The Roman Empire began to </a:t>
            </a:r>
            <a:r>
              <a:rPr lang="en-US" sz="2100" b="1" u="sng" dirty="0" smtClean="0">
                <a:solidFill>
                  <a:srgbClr val="3366FF"/>
                </a:solidFill>
              </a:rPr>
              <a:t>decline</a:t>
            </a:r>
            <a:endParaRPr lang="en-US" sz="2100" u="sng" dirty="0" smtClean="0">
              <a:solidFill>
                <a:srgbClr val="3366FF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294" y="3282103"/>
            <a:ext cx="5472670" cy="343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The Fall of the Roman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80402" y="1186650"/>
            <a:ext cx="9424402" cy="5358464"/>
          </a:xfrm>
        </p:spPr>
        <p:txBody>
          <a:bodyPr/>
          <a:lstStyle/>
          <a:p>
            <a:pPr lvl="1">
              <a:buFont typeface="+mj-lt"/>
              <a:buAutoNum type="alphaLcPeriod" startAt="3"/>
            </a:pPr>
            <a:r>
              <a:rPr lang="en-US" sz="2400" dirty="0" smtClean="0"/>
              <a:t>Germanic Invasions</a:t>
            </a:r>
            <a:endParaRPr lang="en-US" sz="18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Mongol nomads, The Huns, forced </a:t>
            </a:r>
            <a:r>
              <a:rPr lang="en-US" sz="2300" b="1" u="sng" dirty="0" smtClean="0">
                <a:solidFill>
                  <a:srgbClr val="3366FF"/>
                </a:solidFill>
              </a:rPr>
              <a:t>Germanic</a:t>
            </a:r>
            <a:r>
              <a:rPr lang="en-US" sz="2300" dirty="0" smtClean="0"/>
              <a:t> peoples on empire’s borders to push into </a:t>
            </a:r>
            <a:r>
              <a:rPr lang="en-US" sz="2300" b="1" u="sng" dirty="0" smtClean="0">
                <a:solidFill>
                  <a:srgbClr val="3366FF"/>
                </a:solidFill>
              </a:rPr>
              <a:t>Roman</a:t>
            </a:r>
            <a:r>
              <a:rPr lang="en-US" sz="2300" dirty="0" smtClean="0"/>
              <a:t> lands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500" dirty="0" smtClean="0"/>
              <a:t>Last Roman Emperor, </a:t>
            </a:r>
            <a:r>
              <a:rPr lang="en-US" sz="2500" b="1" u="sng" dirty="0" smtClean="0">
                <a:solidFill>
                  <a:srgbClr val="3366FF"/>
                </a:solidFill>
              </a:rPr>
              <a:t>Romulus </a:t>
            </a:r>
            <a:r>
              <a:rPr lang="en-US" sz="2500" b="1" u="sng" dirty="0" err="1" smtClean="0">
                <a:solidFill>
                  <a:srgbClr val="3366FF"/>
                </a:solidFill>
              </a:rPr>
              <a:t>Augustulus</a:t>
            </a:r>
            <a:r>
              <a:rPr lang="en-US" sz="2500" dirty="0" smtClean="0"/>
              <a:t>, ousted by Germanic forces in 476 AD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362" y="3356327"/>
            <a:ext cx="2338975" cy="3288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76" y="3949240"/>
            <a:ext cx="4209649" cy="233771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055488" y="4733494"/>
            <a:ext cx="750488" cy="6762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Attila the Hun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35" y="1624561"/>
            <a:ext cx="7678873" cy="471366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Invasion Routes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lum bright="-8000"/>
          </a:blip>
          <a:srcRect/>
          <a:stretch>
            <a:fillRect/>
          </a:stretch>
        </p:blipFill>
        <p:spPr bwMode="auto">
          <a:xfrm>
            <a:off x="1107349" y="1058436"/>
            <a:ext cx="6917104" cy="553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Romulus </a:t>
            </a:r>
            <a:r>
              <a:rPr lang="en-US" dirty="0" err="1" smtClean="0"/>
              <a:t>Augustulus</a:t>
            </a:r>
            <a:r>
              <a:rPr lang="en-US" dirty="0" smtClean="0"/>
              <a:t> Deposed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683" y="1859030"/>
            <a:ext cx="3810000" cy="4165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29" y="232159"/>
            <a:ext cx="8829288" cy="609972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Finished.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400"/>
            <a:ext cx="9147992" cy="48498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The Fall of the Roman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6650"/>
            <a:ext cx="9144000" cy="5358464"/>
          </a:xfrm>
        </p:spPr>
        <p:txBody>
          <a:bodyPr/>
          <a:lstStyle/>
          <a:p>
            <a:r>
              <a:rPr lang="en-US" b="1" dirty="0" smtClean="0"/>
              <a:t>Result: The </a:t>
            </a:r>
            <a:r>
              <a:rPr lang="en-US" b="1" u="sng" dirty="0" smtClean="0">
                <a:solidFill>
                  <a:srgbClr val="3366FF"/>
                </a:solidFill>
              </a:rPr>
              <a:t>Western</a:t>
            </a:r>
            <a:r>
              <a:rPr lang="en-US" b="1" dirty="0" smtClean="0"/>
              <a:t> Roman Empire was </a:t>
            </a:r>
            <a:r>
              <a:rPr lang="en-US" b="1" u="sng" dirty="0" smtClean="0">
                <a:solidFill>
                  <a:srgbClr val="3366FF"/>
                </a:solidFill>
              </a:rPr>
              <a:t>no more</a:t>
            </a:r>
            <a:r>
              <a:rPr lang="en-US" b="1" dirty="0" smtClean="0"/>
              <a:t> but the </a:t>
            </a:r>
            <a:r>
              <a:rPr lang="en-US" b="1" u="sng" dirty="0" smtClean="0">
                <a:solidFill>
                  <a:srgbClr val="3366FF"/>
                </a:solidFill>
              </a:rPr>
              <a:t>eastern</a:t>
            </a:r>
            <a:r>
              <a:rPr lang="en-US" b="1" dirty="0" smtClean="0"/>
              <a:t> empire </a:t>
            </a:r>
            <a:r>
              <a:rPr lang="en-US" sz="2300" b="1" dirty="0" smtClean="0"/>
              <a:t>would continue to </a:t>
            </a:r>
            <a:r>
              <a:rPr lang="en-US" sz="2300" b="1" u="sng" dirty="0" smtClean="0">
                <a:solidFill>
                  <a:srgbClr val="3366FF"/>
                </a:solidFill>
              </a:rPr>
              <a:t>thrive</a:t>
            </a:r>
            <a:r>
              <a:rPr lang="en-US" sz="2300" b="1" dirty="0" smtClean="0"/>
              <a:t> as a region known today as </a:t>
            </a:r>
            <a:r>
              <a:rPr lang="en-US" sz="2300" b="1" u="sng" dirty="0" smtClean="0">
                <a:solidFill>
                  <a:srgbClr val="3366FF"/>
                </a:solidFill>
              </a:rPr>
              <a:t>Byzantium</a:t>
            </a:r>
            <a:endParaRPr lang="en-US" sz="2300" u="sng" dirty="0" smtClean="0">
              <a:solidFill>
                <a:srgbClr val="3366FF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328714"/>
            <a:ext cx="8699500" cy="421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44" y="503238"/>
            <a:ext cx="8865658" cy="868362"/>
          </a:xfrm>
        </p:spPr>
        <p:txBody>
          <a:bodyPr/>
          <a:lstStyle/>
          <a:p>
            <a:r>
              <a:rPr lang="en-US" dirty="0" smtClean="0"/>
              <a:t>The Roman Empire Under Augustus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871" y="1591490"/>
            <a:ext cx="3211010" cy="483262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 rot="19544085">
            <a:off x="2190112" y="1524977"/>
            <a:ext cx="1385517" cy="677108"/>
          </a:xfrm>
          <a:prstGeom prst="rect">
            <a:avLst/>
          </a:prstGeom>
          <a:solidFill>
            <a:schemeClr val="tx1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</a:rPr>
              <a:t>Stable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513884">
            <a:off x="5306095" y="1633228"/>
            <a:ext cx="1575572" cy="677108"/>
          </a:xfrm>
          <a:prstGeom prst="rect">
            <a:avLst/>
          </a:prstGeom>
          <a:solidFill>
            <a:schemeClr val="tx1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</a:rPr>
              <a:t>Secure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89941" y="6040853"/>
            <a:ext cx="2111937" cy="677108"/>
          </a:xfrm>
          <a:prstGeom prst="rect">
            <a:avLst/>
          </a:prstGeom>
          <a:solidFill>
            <a:schemeClr val="tx1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</a:rPr>
              <a:t>Powerful!</a:t>
            </a:r>
            <a:endParaRPr lang="en-US" sz="3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44" y="503238"/>
            <a:ext cx="8865658" cy="868362"/>
          </a:xfrm>
        </p:spPr>
        <p:txBody>
          <a:bodyPr/>
          <a:lstStyle/>
          <a:p>
            <a:r>
              <a:rPr lang="en-US" dirty="0" smtClean="0"/>
              <a:t>Rome Fell Like a Game of </a:t>
            </a:r>
            <a:r>
              <a:rPr lang="en-US" dirty="0" err="1" smtClean="0"/>
              <a:t>Jenga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062" y="1584110"/>
            <a:ext cx="5970776" cy="486021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360776" y="2605896"/>
            <a:ext cx="3397815" cy="634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484338" y="4049035"/>
            <a:ext cx="3018448" cy="412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75230" y="5022122"/>
            <a:ext cx="3199884" cy="2473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4931782" y="5657103"/>
            <a:ext cx="4098821" cy="74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1580" y="2236564"/>
            <a:ext cx="1484482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Social Factors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989" y="4652790"/>
            <a:ext cx="1872098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Economic Factors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158505" y="4092029"/>
            <a:ext cx="1672215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Political Factors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271902" y="5472437"/>
            <a:ext cx="1758700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Military Factors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77241" y="5472437"/>
            <a:ext cx="4981264" cy="1200328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Many factors weakened Rome over the course of several centuries.  By the end, it was too broken to save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927" y="262309"/>
            <a:ext cx="8462383" cy="868362"/>
          </a:xfrm>
        </p:spPr>
        <p:txBody>
          <a:bodyPr/>
          <a:lstStyle/>
          <a:p>
            <a:r>
              <a:rPr lang="en-US" dirty="0" smtClean="0"/>
              <a:t>4 FACTORS WEAKENED 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3-12-29 at 11.55.5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83" y="1130671"/>
            <a:ext cx="8031155" cy="5518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The Fall of the Roman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6650"/>
            <a:ext cx="9144000" cy="5358464"/>
          </a:xfrm>
        </p:spPr>
        <p:txBody>
          <a:bodyPr/>
          <a:lstStyle/>
          <a:p>
            <a:pPr lvl="0">
              <a:buFont typeface="+mj-lt"/>
              <a:buAutoNum type="arabicPeriod" startAt="2"/>
            </a:pPr>
            <a:r>
              <a:rPr lang="en-US" sz="2300" b="1" dirty="0" smtClean="0"/>
              <a:t>Problems</a:t>
            </a:r>
            <a:endParaRPr lang="en-US" sz="2300" dirty="0" smtClean="0"/>
          </a:p>
          <a:p>
            <a:pPr lvl="1">
              <a:buFont typeface="+mj-lt"/>
              <a:buAutoNum type="alphaLcPeriod"/>
            </a:pPr>
            <a:r>
              <a:rPr lang="en-US" sz="2300" b="1" u="sng" dirty="0" smtClean="0">
                <a:solidFill>
                  <a:srgbClr val="3366FF"/>
                </a:solidFill>
              </a:rPr>
              <a:t>Economic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 </a:t>
            </a:r>
            <a:r>
              <a:rPr lang="en-US" sz="2300" b="1" u="sng" dirty="0" smtClean="0">
                <a:solidFill>
                  <a:srgbClr val="3366FF"/>
                </a:solidFill>
              </a:rPr>
              <a:t>Trade</a:t>
            </a:r>
            <a:r>
              <a:rPr lang="en-US" sz="2300" dirty="0" smtClean="0"/>
              <a:t> was disrupted by hostile tribes and pirates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No new gold or silver sources = </a:t>
            </a:r>
            <a:r>
              <a:rPr lang="en-US" sz="2300" b="1" u="sng" dirty="0" smtClean="0">
                <a:solidFill>
                  <a:srgbClr val="3366FF"/>
                </a:solidFill>
              </a:rPr>
              <a:t>raise taxes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Created more money = </a:t>
            </a:r>
            <a:r>
              <a:rPr lang="en-US" sz="2300" b="1" u="sng" dirty="0" smtClean="0">
                <a:solidFill>
                  <a:srgbClr val="3366FF"/>
                </a:solidFill>
              </a:rPr>
              <a:t>inflation</a:t>
            </a:r>
            <a:r>
              <a:rPr lang="en-US" sz="2300" dirty="0" smtClean="0"/>
              <a:t> (bad)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Soil in Italy and Western Europe became increasingly </a:t>
            </a:r>
            <a:r>
              <a:rPr lang="en-US" sz="2300" b="1" u="sng" dirty="0" smtClean="0">
                <a:solidFill>
                  <a:srgbClr val="3366FF"/>
                </a:solidFill>
              </a:rPr>
              <a:t>less fertile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489" y="3806548"/>
            <a:ext cx="3813494" cy="2860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The Fall of the Roman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2155" y="1186650"/>
            <a:ext cx="9416155" cy="5358464"/>
          </a:xfrm>
        </p:spPr>
        <p:txBody>
          <a:bodyPr/>
          <a:lstStyle/>
          <a:p>
            <a:pPr lvl="1">
              <a:buFont typeface="+mj-lt"/>
              <a:buAutoNum type="alphaLcPeriod" startAt="2"/>
            </a:pPr>
            <a:r>
              <a:rPr lang="en-US" sz="2400" b="1" dirty="0" smtClean="0"/>
              <a:t> </a:t>
            </a:r>
            <a:r>
              <a:rPr lang="en-US" sz="2400" b="1" u="sng" dirty="0" smtClean="0">
                <a:solidFill>
                  <a:srgbClr val="3366FF"/>
                </a:solidFill>
              </a:rPr>
              <a:t>Political</a:t>
            </a:r>
            <a:endParaRPr lang="en-US" sz="1800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Citizens were losing their </a:t>
            </a:r>
            <a:r>
              <a:rPr lang="en-US" sz="2400" b="1" u="sng" dirty="0" smtClean="0">
                <a:solidFill>
                  <a:srgbClr val="3366FF"/>
                </a:solidFill>
              </a:rPr>
              <a:t>patriotism</a:t>
            </a:r>
            <a:r>
              <a:rPr lang="en-US" sz="2400" dirty="0" smtClean="0"/>
              <a:t> towards Rome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/>
              <a:t>Government began to be controlled by </a:t>
            </a:r>
            <a:r>
              <a:rPr lang="en-US" sz="2400" b="1" u="sng" dirty="0" smtClean="0">
                <a:solidFill>
                  <a:srgbClr val="3366FF"/>
                </a:solidFill>
              </a:rPr>
              <a:t>military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b="1" dirty="0" smtClean="0"/>
              <a:t> </a:t>
            </a:r>
            <a:r>
              <a:rPr lang="en-US" sz="2400" b="1" u="sng" dirty="0" smtClean="0">
                <a:solidFill>
                  <a:srgbClr val="3366FF"/>
                </a:solidFill>
              </a:rPr>
              <a:t>Terrible emperors</a:t>
            </a:r>
            <a:r>
              <a:rPr lang="en-US" sz="2400" dirty="0" smtClean="0"/>
              <a:t> such as Nero, Commodus, &amp; Caligula murdered, raped, and impoverished their people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247" y="3612964"/>
            <a:ext cx="1648015" cy="276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022" y="3612964"/>
            <a:ext cx="2522344" cy="276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80" y="503238"/>
            <a:ext cx="8408736" cy="868362"/>
          </a:xfrm>
        </p:spPr>
        <p:txBody>
          <a:bodyPr/>
          <a:lstStyle/>
          <a:p>
            <a:r>
              <a:rPr lang="en-US" b="1" dirty="0" smtClean="0"/>
              <a:t>Examples of </a:t>
            </a:r>
            <a:r>
              <a:rPr lang="en-US" b="1" dirty="0" smtClean="0">
                <a:solidFill>
                  <a:srgbClr val="FF0000"/>
                </a:solidFill>
              </a:rPr>
              <a:t>BAD EMPERORS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80" y="1371600"/>
            <a:ext cx="4097222" cy="5238128"/>
          </a:xfrm>
        </p:spPr>
        <p:txBody>
          <a:bodyPr>
            <a:normAutofit fontScale="85000" lnSpcReduction="20000"/>
          </a:bodyPr>
          <a:lstStyle/>
          <a:p>
            <a:r>
              <a:rPr lang="en-US" sz="3676" b="1" u="sng" dirty="0" smtClean="0"/>
              <a:t>Caligula</a:t>
            </a:r>
          </a:p>
          <a:p>
            <a:r>
              <a:rPr lang="en-US" dirty="0" smtClean="0"/>
              <a:t>Ruled 37-41 AD</a:t>
            </a:r>
          </a:p>
          <a:p>
            <a:r>
              <a:rPr lang="en-US" dirty="0" smtClean="0"/>
              <a:t>Lacked experience of collective decision making </a:t>
            </a:r>
          </a:p>
          <a:p>
            <a:r>
              <a:rPr lang="en-US" dirty="0" smtClean="0"/>
              <a:t>Rumored incest with 3 of his sisters</a:t>
            </a:r>
          </a:p>
          <a:p>
            <a:r>
              <a:rPr lang="en-US" dirty="0" smtClean="0"/>
              <a:t>Rumored to enjoy watching torture</a:t>
            </a:r>
          </a:p>
          <a:p>
            <a:r>
              <a:rPr lang="en-US" dirty="0" smtClean="0"/>
              <a:t>Wanted to make his horse a member of the Senate</a:t>
            </a:r>
          </a:p>
          <a:p>
            <a:r>
              <a:rPr lang="en-US" dirty="0" smtClean="0"/>
              <a:t>Was stabbed by imperial bodyguard while watching a </a:t>
            </a:r>
            <a:r>
              <a:rPr lang="en-US" dirty="0" err="1" smtClean="0"/>
              <a:t>gladitorial</a:t>
            </a:r>
            <a:r>
              <a:rPr lang="en-US" dirty="0" smtClean="0"/>
              <a:t> show in 41AD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739" y="1537333"/>
            <a:ext cx="3242298" cy="50723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80" y="503238"/>
            <a:ext cx="8408736" cy="868362"/>
          </a:xfrm>
        </p:spPr>
        <p:txBody>
          <a:bodyPr/>
          <a:lstStyle/>
          <a:p>
            <a:r>
              <a:rPr lang="en-US" b="1" dirty="0" smtClean="0"/>
              <a:t>Examples of </a:t>
            </a:r>
            <a:r>
              <a:rPr lang="en-US" b="1" dirty="0" smtClean="0">
                <a:solidFill>
                  <a:srgbClr val="FF0000"/>
                </a:solidFill>
              </a:rPr>
              <a:t>BAD EMPERORS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80" y="1371600"/>
            <a:ext cx="4097222" cy="5238128"/>
          </a:xfrm>
        </p:spPr>
        <p:txBody>
          <a:bodyPr>
            <a:normAutofit lnSpcReduction="10000"/>
          </a:bodyPr>
          <a:lstStyle/>
          <a:p>
            <a:r>
              <a:rPr lang="en-US" sz="3100" b="1" u="sng" dirty="0" smtClean="0"/>
              <a:t>Nero</a:t>
            </a:r>
          </a:p>
          <a:p>
            <a:r>
              <a:rPr lang="en-US" dirty="0" smtClean="0"/>
              <a:t>Ruled from 54-68 AD</a:t>
            </a:r>
          </a:p>
          <a:p>
            <a:r>
              <a:rPr lang="en-US" dirty="0" smtClean="0"/>
              <a:t>Little interest in governing, preferred to be poet &amp; actor</a:t>
            </a:r>
          </a:p>
          <a:p>
            <a:r>
              <a:rPr lang="en-US" dirty="0" smtClean="0"/>
              <a:t>Burned down part of the city to build his palace</a:t>
            </a:r>
          </a:p>
          <a:p>
            <a:r>
              <a:rPr lang="en-US" dirty="0" smtClean="0"/>
              <a:t>Persecuted Christians </a:t>
            </a:r>
          </a:p>
          <a:p>
            <a:r>
              <a:rPr lang="en-US" dirty="0" smtClean="0"/>
              <a:t>Killed his mother</a:t>
            </a:r>
          </a:p>
          <a:p>
            <a:r>
              <a:rPr lang="en-US" dirty="0" smtClean="0"/>
              <a:t>Committed suicide after being deposed by the senate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967" y="1608069"/>
            <a:ext cx="3416592" cy="472293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186</TotalTime>
  <Words>717</Words>
  <Application>Microsoft Office PowerPoint</Application>
  <PresentationFormat>On-screen Show (4:3)</PresentationFormat>
  <Paragraphs>107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Goudy Old Style</vt:lpstr>
      <vt:lpstr>Impact</vt:lpstr>
      <vt:lpstr>Rockwell</vt:lpstr>
      <vt:lpstr>Inkwell</vt:lpstr>
      <vt:lpstr>Ancient Rome  &amp; The Origin of Christianity</vt:lpstr>
      <vt:lpstr>The Fall of the Roman Empire</vt:lpstr>
      <vt:lpstr>The Roman Empire Under Augustus</vt:lpstr>
      <vt:lpstr>Rome Fell Like a Game of Jenga</vt:lpstr>
      <vt:lpstr>4 FACTORS WEAKENED ROME</vt:lpstr>
      <vt:lpstr>The Fall of the Roman Empire</vt:lpstr>
      <vt:lpstr>The Fall of the Roman Empire</vt:lpstr>
      <vt:lpstr>Examples of BAD EMPERORS!</vt:lpstr>
      <vt:lpstr>Examples of BAD EMPERORS!</vt:lpstr>
      <vt:lpstr>Examples of BAD EMPERORS!</vt:lpstr>
      <vt:lpstr>Commodus in Gladiator</vt:lpstr>
      <vt:lpstr>Examples of BAD EMPERORS!</vt:lpstr>
      <vt:lpstr>The Fall of the Roman Empire</vt:lpstr>
      <vt:lpstr>The Fall of the Roman Empire</vt:lpstr>
      <vt:lpstr>The Fall of the Roman Empire</vt:lpstr>
      <vt:lpstr>Split of the Empire</vt:lpstr>
      <vt:lpstr>Emperor Constantine</vt:lpstr>
      <vt:lpstr>The Fall of the Roman Empire</vt:lpstr>
      <vt:lpstr>The Fall of the Roman Empire</vt:lpstr>
      <vt:lpstr>The Fall of the Roman Empire</vt:lpstr>
      <vt:lpstr>Attila the Hun</vt:lpstr>
      <vt:lpstr>Invasion Routes</vt:lpstr>
      <vt:lpstr>Romulus Augustulus Deposed</vt:lpstr>
      <vt:lpstr>PowerPoint Presentation</vt:lpstr>
      <vt:lpstr>Finished.</vt:lpstr>
      <vt:lpstr>The Fall of the Roman Empire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Rome  &amp; The Origin of Christianity</dc:title>
  <dc:creator>Karl Sagan</dc:creator>
  <cp:lastModifiedBy>McCubbin, James -D91</cp:lastModifiedBy>
  <cp:revision>11</cp:revision>
  <dcterms:created xsi:type="dcterms:W3CDTF">2014-01-01T18:14:53Z</dcterms:created>
  <dcterms:modified xsi:type="dcterms:W3CDTF">2014-11-14T23:52:27Z</dcterms:modified>
</cp:coreProperties>
</file>